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7" r:id="rId12"/>
    <p:sldId id="266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fremov, Dmitry" initials="ED" lastIdx="1" clrIdx="0">
    <p:extLst>
      <p:ext uri="{19B8F6BF-5375-455C-9EA6-DF929625EA0E}">
        <p15:presenceInfo xmlns:p15="http://schemas.microsoft.com/office/powerpoint/2012/main" userId="S-1-5-21-329068152-1454471165-1417001333-70995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DAF65-AD04-4542-BDB0-ACBD2F3849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Электронные очереди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5B31C0-A189-453A-AD44-45ADEA6A5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4325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Насколько эффективно разделять очередь?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9882" y="1287624"/>
            <a:ext cx="9347529" cy="2470257"/>
          </a:xfrm>
        </p:spPr>
        <p:txBody>
          <a:bodyPr/>
          <a:lstStyle/>
          <a:p>
            <a:r>
              <a:rPr lang="ru-RU" dirty="0">
                <a:effectLst/>
              </a:rPr>
              <a:t>Для сравнения и определения эффективности рассмотрим 2 реализации очереди (обычная монотонная и </a:t>
            </a:r>
            <a:r>
              <a:rPr lang="en-US" dirty="0">
                <a:effectLst/>
              </a:rPr>
              <a:t>c </a:t>
            </a:r>
            <a:r>
              <a:rPr lang="ru-RU" dirty="0">
                <a:effectLst/>
              </a:rPr>
              <a:t>возможностью сепарации), одинаковое фиксированное количество точек обслуживания и одинаковое время моделирования.</a:t>
            </a:r>
            <a:endParaRPr lang="en-US" dirty="0">
              <a:effectLst/>
            </a:endParaRPr>
          </a:p>
          <a:p>
            <a:r>
              <a:rPr lang="ru-RU" dirty="0">
                <a:effectLst/>
              </a:rPr>
              <a:t>4 точки обслуживания</a:t>
            </a:r>
          </a:p>
          <a:p>
            <a:r>
              <a:rPr lang="ru-RU" dirty="0">
                <a:effectLst/>
              </a:rPr>
              <a:t>Рабочий день 10 часов</a:t>
            </a:r>
            <a:endParaRPr lang="en-US" dirty="0"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C8083F-00B7-4062-9010-B7BDEAEEC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151" y="4276968"/>
            <a:ext cx="3502178" cy="2362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611D10-F7F8-4F3D-8EC9-01B408D2F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2259" y="4276968"/>
            <a:ext cx="3486150" cy="2362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D86FAD-8016-4182-9886-410F3AD10B70}"/>
              </a:ext>
            </a:extLst>
          </p:cNvPr>
          <p:cNvSpPr txBox="1"/>
          <p:nvPr/>
        </p:nvSpPr>
        <p:spPr>
          <a:xfrm>
            <a:off x="2832312" y="3757881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Монотонная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247588-E9AE-44C3-BF87-D6121F6B9676}"/>
              </a:ext>
            </a:extLst>
          </p:cNvPr>
          <p:cNvSpPr txBox="1"/>
          <p:nvPr/>
        </p:nvSpPr>
        <p:spPr>
          <a:xfrm>
            <a:off x="7829364" y="3757881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Сепаративная</a:t>
            </a:r>
          </a:p>
        </p:txBody>
      </p:sp>
    </p:spTree>
    <p:extLst>
      <p:ext uri="{BB962C8B-B14F-4D97-AF65-F5344CB8AC3E}">
        <p14:creationId xmlns:p14="http://schemas.microsoft.com/office/powerpoint/2010/main" val="237407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Режим оптимизации на практике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294" y="1305700"/>
            <a:ext cx="11353411" cy="3089018"/>
          </a:xfrm>
        </p:spPr>
        <p:txBody>
          <a:bodyPr>
            <a:normAutofit fontScale="92500" lnSpcReduction="20000"/>
          </a:bodyPr>
          <a:lstStyle/>
          <a:p>
            <a:r>
              <a:rPr lang="ru-RU" dirty="0">
                <a:effectLst/>
              </a:rPr>
              <a:t>Режим оптимизации позволяет выявить основные и наиболее приемлимые параметры для настройки электронной очереди.</a:t>
            </a:r>
          </a:p>
          <a:p>
            <a:r>
              <a:rPr lang="ru-RU" dirty="0">
                <a:effectLst/>
              </a:rPr>
              <a:t>Для получения параметров необходимо указать количество точек обслуживания, которые может позволить себе компания в отдельном зале. Далее указывается (по желанию) значение сепарации и предполагаемое время работы системы в сутки.</a:t>
            </a:r>
          </a:p>
          <a:p>
            <a:r>
              <a:rPr lang="ru-RU" dirty="0">
                <a:effectLst/>
              </a:rPr>
              <a:t>Так же можно выбрать по какому параметру будет производиться оптимизация, например, Максимальное время ожмдания, Максимальная длина очереди, Среднее время ожидания или Количество людей, которые не успели обслужиться.</a:t>
            </a:r>
          </a:p>
          <a:p>
            <a:r>
              <a:rPr lang="ru-RU" dirty="0">
                <a:effectLst/>
              </a:rPr>
              <a:t>В приоритет поставлено наименьшее количество точек обслуживания, так, если 5 точек и сепарация 1 = 3 точки и сепарация 5, то выбран будет второй вариант</a:t>
            </a:r>
            <a:endParaRPr lang="ru-RU" dirty="0"/>
          </a:p>
        </p:txBody>
      </p:sp>
      <p:pic>
        <p:nvPicPr>
          <p:cNvPr id="1026" name="Picture 2" descr="https://im0-tub-ru.yandex.net/i?id=f19b68f39958d170063ad288c7d73d3f-l&amp;n=13">
            <a:extLst>
              <a:ext uri="{FF2B5EF4-FFF2-40B4-BE49-F238E27FC236}">
                <a16:creationId xmlns:a16="http://schemas.microsoft.com/office/drawing/2014/main" id="{B8C15907-778F-415C-A2D3-4EF6E76B1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850" y="4242942"/>
            <a:ext cx="5815660" cy="26912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0056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Режим оптимизации на практике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294" y="1305700"/>
            <a:ext cx="11353411" cy="2043990"/>
          </a:xfrm>
        </p:spPr>
        <p:txBody>
          <a:bodyPr>
            <a:normAutofit fontScale="85000" lnSpcReduction="10000"/>
          </a:bodyPr>
          <a:lstStyle/>
          <a:p>
            <a:r>
              <a:rPr lang="ru-RU" dirty="0">
                <a:effectLst/>
              </a:rPr>
              <a:t>Для иллюстрации данного режима попробуем провести оптимизацию на примере почтового отделения</a:t>
            </a:r>
          </a:p>
          <a:p>
            <a:r>
              <a:rPr lang="ru-RU" dirty="0"/>
              <a:t>Имеется история обработки заявок, которая была получена путем наблюдения за потоком посетителей и их заявками в почтовом отделении</a:t>
            </a:r>
          </a:p>
          <a:p>
            <a:r>
              <a:rPr lang="ru-RU" dirty="0"/>
              <a:t>Отделение не может позволить себе более 4 точек обслуживания</a:t>
            </a:r>
          </a:p>
          <a:p>
            <a:r>
              <a:rPr lang="ru-RU" dirty="0"/>
              <a:t>Работа осуществляется с 8</a:t>
            </a:r>
            <a:r>
              <a:rPr lang="en-US" dirty="0"/>
              <a:t>:00</a:t>
            </a:r>
            <a:r>
              <a:rPr lang="ru-RU" dirty="0"/>
              <a:t> до 20</a:t>
            </a:r>
            <a:r>
              <a:rPr lang="en-US" dirty="0"/>
              <a:t>:00</a:t>
            </a:r>
            <a:endParaRPr lang="ru-RU" dirty="0"/>
          </a:p>
          <a:p>
            <a:r>
              <a:rPr lang="ru-RU" dirty="0"/>
              <a:t>Оптимизацию будем проводить по максимальному времени ожидания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F5C944-F21F-4524-8688-5CA03C031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699" y="3429000"/>
            <a:ext cx="4385859" cy="33250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5DCF04-E8F1-4712-8C9E-8E56F96D8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537" y="3929482"/>
            <a:ext cx="3952875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833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Режим оптимизации на практике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294" y="1305700"/>
            <a:ext cx="11353411" cy="2043990"/>
          </a:xfrm>
        </p:spPr>
        <p:txBody>
          <a:bodyPr>
            <a:normAutofit/>
          </a:bodyPr>
          <a:lstStyle/>
          <a:p>
            <a:r>
              <a:rPr lang="ru-RU" dirty="0"/>
              <a:t>Сохранив параметры из предыдущего примера, проведем оптимизацию по среднему времени ожидания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AFD233-0647-421D-A6A0-59929B7D4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04" y="2837572"/>
            <a:ext cx="5213960" cy="3952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E1D5B6-15B2-4915-BD39-B8EF9073F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9437" y="3694821"/>
            <a:ext cx="3971925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152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В заключение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05699"/>
            <a:ext cx="5676705" cy="5300373"/>
          </a:xfrm>
        </p:spPr>
        <p:txBody>
          <a:bodyPr>
            <a:normAutofit/>
          </a:bodyPr>
          <a:lstStyle/>
          <a:p>
            <a:r>
              <a:rPr lang="ru-RU" dirty="0"/>
              <a:t>Как мы видим, из представленной модели очереди, ее сепарация с дальнейшей сортировкой  приводит к лучшим результатам, чем использование монотонной очереди.</a:t>
            </a:r>
          </a:p>
          <a:p>
            <a:r>
              <a:rPr lang="ru-RU" dirty="0"/>
              <a:t> Значительно сокращает количество людей, которые не успевают обслужиться, что очень важно для коммерческих организаций, т.к. влечет за собой увеличение пропускной способности и рост прибыли.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489CC-B564-4E37-B7AE-1F10A2D8B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09" y="1894455"/>
            <a:ext cx="4852927" cy="363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96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Электронные очереди, как развитие живых очередей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Системы электронных очередей отличаются от </a:t>
            </a:r>
            <a:r>
              <a:rPr lang="ru-RU" dirty="0"/>
              <a:t>живых  и </a:t>
            </a:r>
            <a:r>
              <a:rPr lang="ru-RU" dirty="0">
                <a:effectLst/>
              </a:rPr>
              <a:t>систем «вызова клиента» тем, что позволяют ввести гибко настраиваемый алгоритм управления потоком клиентов, вести учёт и статистику работы операторов и интенсивности потока, что позволяет эффективно планировать нагрузку на операторов, а также использовать информационные табло для отображения рекламной информации. </a:t>
            </a:r>
            <a:endParaRPr lang="ru-RU" dirty="0"/>
          </a:p>
        </p:txBody>
      </p:sp>
      <p:pic>
        <p:nvPicPr>
          <p:cNvPr id="2052" name="Picture 4" descr="http://nturbina.ru/assets/files/2018/02/enter.jpg">
            <a:extLst>
              <a:ext uri="{FF2B5EF4-FFF2-40B4-BE49-F238E27FC236}">
                <a16:creationId xmlns:a16="http://schemas.microsoft.com/office/drawing/2014/main" id="{06824071-6B67-4135-BFAF-D89DF3B68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59" y="1903750"/>
            <a:ext cx="5113929" cy="432755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617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Сферы применения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>
            <a:normAutofit/>
          </a:bodyPr>
          <a:lstStyle/>
          <a:p>
            <a:r>
              <a:rPr lang="ru-RU" dirty="0">
                <a:effectLst/>
              </a:rPr>
              <a:t>В современном мире электронные очереди применяются в подавляющем большинстве сфер предоставления услуг. Среди них подавляющее большинство представлено операционными залами банков и различными государственными центрами по оказанию услуг гражданам.</a:t>
            </a:r>
          </a:p>
          <a:p>
            <a:pPr marL="0" indent="0">
              <a:buNone/>
            </a:pPr>
            <a:endParaRPr lang="ru-RU" dirty="0">
              <a:effectLst/>
            </a:endParaRPr>
          </a:p>
        </p:txBody>
      </p:sp>
      <p:pic>
        <p:nvPicPr>
          <p:cNvPr id="9218" name="Picture 2" descr="http://touch.ru/u/kioski/Oktopus_MFC.jpg">
            <a:extLst>
              <a:ext uri="{FF2B5EF4-FFF2-40B4-BE49-F238E27FC236}">
                <a16:creationId xmlns:a16="http://schemas.microsoft.com/office/drawing/2014/main" id="{6EC7E356-7FFB-44A9-9BA4-99EB5CAF9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2" y="2125075"/>
            <a:ext cx="5848350" cy="38989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964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что мы не любим Электронные очереди?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Каждый, кто хотя бы раз сталкивался с электронными очередями, особенно в отделениях почтовой связи, обращал внимание на то, что электронная очередь организована точно так же как и живая, люди вызываются к пунктам обслуживания строго в том порядке, который был получен при регистрации талона. Приоритет имеют только льготные категории граждан.</a:t>
            </a:r>
          </a:p>
          <a:p>
            <a:r>
              <a:rPr lang="ru-RU" dirty="0">
                <a:effectLst/>
              </a:rPr>
              <a:t>Модель очереди не учитывает тип обращения, и человек, который, например, пришел получить посылку, что занимает 30-40 секунд, вынужден ожидать до получаса.</a:t>
            </a:r>
            <a:endParaRPr lang="ru-RU" dirty="0"/>
          </a:p>
        </p:txBody>
      </p:sp>
      <p:pic>
        <p:nvPicPr>
          <p:cNvPr id="8196" name="Picture 4" descr="https://bridge-u.com/wp-content/uploads/2017/11/interview_0.jpg">
            <a:extLst>
              <a:ext uri="{FF2B5EF4-FFF2-40B4-BE49-F238E27FC236}">
                <a16:creationId xmlns:a16="http://schemas.microsoft.com/office/drawing/2014/main" id="{D163419D-E7A9-4B1D-A093-C0DBCA8BE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098704"/>
            <a:ext cx="5637213" cy="375930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6187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Основные идеи и нововведения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/>
              <a:t>Возможность сортировки заявок </a:t>
            </a:r>
          </a:p>
          <a:p>
            <a:r>
              <a:rPr lang="ru-RU" dirty="0"/>
              <a:t>Прогнозирование времени исполнения заявок</a:t>
            </a:r>
          </a:p>
          <a:p>
            <a:r>
              <a:rPr lang="ru-RU" dirty="0"/>
              <a:t>Осуществление подбора оптимальных параметров</a:t>
            </a:r>
          </a:p>
          <a:p>
            <a:endParaRPr lang="ru-RU" dirty="0"/>
          </a:p>
        </p:txBody>
      </p:sp>
      <p:pic>
        <p:nvPicPr>
          <p:cNvPr id="7170" name="Picture 2" descr="https://im0-tub-ru.yandex.net/i?id=d46bc19613e4241c900b561e9c960238&amp;n=13&amp;exp=1">
            <a:extLst>
              <a:ext uri="{FF2B5EF4-FFF2-40B4-BE49-F238E27FC236}">
                <a16:creationId xmlns:a16="http://schemas.microsoft.com/office/drawing/2014/main" id="{14F82D2D-BF67-48F6-A2A6-A2F692F91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1904999"/>
            <a:ext cx="5199084" cy="415926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90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перспектива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После внедрения нового типа очереди ожидается</a:t>
            </a:r>
            <a:r>
              <a:rPr lang="en-US" dirty="0">
                <a:effectLst/>
              </a:rPr>
              <a:t>:</a:t>
            </a:r>
          </a:p>
          <a:p>
            <a:r>
              <a:rPr lang="ru-RU" dirty="0">
                <a:effectLst/>
              </a:rPr>
              <a:t>1) Увеличение количества обслужанных посетителей</a:t>
            </a:r>
          </a:p>
          <a:p>
            <a:r>
              <a:rPr lang="ru-RU" dirty="0">
                <a:effectLst/>
              </a:rPr>
              <a:t>2) Снижение среднего времени ожидания в очереди</a:t>
            </a:r>
          </a:p>
          <a:p>
            <a:r>
              <a:rPr lang="ru-RU" dirty="0">
                <a:effectLst/>
              </a:rPr>
              <a:t>3) Повышение удовлетворенности клиентов</a:t>
            </a:r>
          </a:p>
          <a:p>
            <a:r>
              <a:rPr lang="ru-RU" dirty="0">
                <a:effectLst/>
              </a:rPr>
              <a:t>Как следствие – повышение прибыли финансовой компании</a:t>
            </a:r>
            <a:endParaRPr lang="ru-RU" dirty="0"/>
          </a:p>
        </p:txBody>
      </p:sp>
      <p:pic>
        <p:nvPicPr>
          <p:cNvPr id="5122" name="Picture 2" descr="http://www.marketingrescue.co.uk/wp-content/uploads/2015/01/Be-Found-Online.jpg">
            <a:extLst>
              <a:ext uri="{FF2B5EF4-FFF2-40B4-BE49-F238E27FC236}">
                <a16:creationId xmlns:a16="http://schemas.microsoft.com/office/drawing/2014/main" id="{7AF396BD-8B99-485A-BF48-845FCA12D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07" y="2166188"/>
            <a:ext cx="5054600" cy="373135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19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система прогнозирования времени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Система прогнозирования представляет собой алгоритм, который основываясь на данных, полученых в результате подготовки к использованию, предоставляет время исполнения заявки опрееленного типа</a:t>
            </a:r>
          </a:p>
        </p:txBody>
      </p:sp>
      <p:pic>
        <p:nvPicPr>
          <p:cNvPr id="6146" name="Picture 2" descr="https://ya-webdesign.com/images/time-png-8.png">
            <a:extLst>
              <a:ext uri="{FF2B5EF4-FFF2-40B4-BE49-F238E27FC236}">
                <a16:creationId xmlns:a16="http://schemas.microsoft.com/office/drawing/2014/main" id="{A18287FA-FC1A-4553-8236-5C3CC492B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1726504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0733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Система оценки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Данная система предоставляет возможность для определения основных характеристик очереди. </a:t>
            </a:r>
          </a:p>
          <a:p>
            <a:r>
              <a:rPr lang="ru-RU" dirty="0">
                <a:effectLst/>
              </a:rPr>
              <a:t>Указав время, работы, например 12 часов, исходя из данных истории, основываясь на прогнозах и времени прихода клиентов, пользователь получает основные характеристики очереди, такие как среднее время ожидания, максимальная длина очереди, максимальное время ожидания.</a:t>
            </a:r>
            <a:endParaRPr lang="ru-RU" dirty="0"/>
          </a:p>
        </p:txBody>
      </p:sp>
      <p:pic>
        <p:nvPicPr>
          <p:cNvPr id="4098" name="Picture 2" descr="http://sukabisnisonline.com/wp-content/uploads/2018/09/cara-memulai-bisnis-online-dari-nol-analisa.jpg">
            <a:extLst>
              <a:ext uri="{FF2B5EF4-FFF2-40B4-BE49-F238E27FC236}">
                <a16:creationId xmlns:a16="http://schemas.microsoft.com/office/drawing/2014/main" id="{3A7BAB2F-A4F0-4A95-A8C1-B5CA525CC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1" y="2260882"/>
            <a:ext cx="5857641" cy="392691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577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9878-61E8-4097-AD4E-C82B2C9F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726504"/>
          </a:xfrm>
        </p:spPr>
        <p:txBody>
          <a:bodyPr/>
          <a:lstStyle/>
          <a:p>
            <a:pPr algn="ctr"/>
            <a:r>
              <a:rPr lang="ru-RU" dirty="0"/>
              <a:t>Система подбора оптимальных параметров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548C3-768B-4663-AFDE-4F30C4E03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7313" y="1800224"/>
            <a:ext cx="5354637" cy="4848226"/>
          </a:xfrm>
        </p:spPr>
        <p:txBody>
          <a:bodyPr/>
          <a:lstStyle/>
          <a:p>
            <a:r>
              <a:rPr lang="ru-RU" dirty="0">
                <a:effectLst/>
              </a:rPr>
              <a:t>Данная система предоставляет пользователю возможность, основываясь на истории заявок, получить оптимальное количество точек обслуживания и степень сепарации очереди.</a:t>
            </a:r>
          </a:p>
          <a:p>
            <a:r>
              <a:rPr lang="ru-RU" dirty="0">
                <a:effectLst/>
              </a:rPr>
              <a:t>В данной системе пользователю нужно указать время моделирования, максимальное количество точек обслуживания и максимальную степень сепарации, если степень сепарации не указана, то по умолчанию она составляет 10.</a:t>
            </a:r>
            <a:endParaRPr lang="ru-RU" dirty="0"/>
          </a:p>
        </p:txBody>
      </p:sp>
      <p:pic>
        <p:nvPicPr>
          <p:cNvPr id="3074" name="Picture 2" descr="https://wrestlingcity.org/uploads/posts/2018-06/1528100461_warum_ein_coaching.jpg">
            <a:extLst>
              <a:ext uri="{FF2B5EF4-FFF2-40B4-BE49-F238E27FC236}">
                <a16:creationId xmlns:a16="http://schemas.microsoft.com/office/drawing/2014/main" id="{0E5D24E3-451F-444F-BEE1-F5F1DD1B8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51" y="2217107"/>
            <a:ext cx="5709849" cy="39971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8398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1FEE2289-88FB-467C-9C9A-54F3C85768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139</TotalTime>
  <Words>627</Words>
  <Application>Microsoft Office PowerPoint</Application>
  <PresentationFormat>Widescreen</PresentationFormat>
  <Paragraphs>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Mesh</vt:lpstr>
      <vt:lpstr>Электронные очереди</vt:lpstr>
      <vt:lpstr>Электронные очереди, как развитие живых очередей</vt:lpstr>
      <vt:lpstr>Сферы применения</vt:lpstr>
      <vt:lpstr>что мы не любим Электронные очереди?</vt:lpstr>
      <vt:lpstr>Основные идеи и нововведения</vt:lpstr>
      <vt:lpstr>перспектива</vt:lpstr>
      <vt:lpstr>система прогнозирования времени</vt:lpstr>
      <vt:lpstr>Система оценки</vt:lpstr>
      <vt:lpstr>Система подбора оптимальных параметров</vt:lpstr>
      <vt:lpstr>Насколько эффективно разделять очередь?</vt:lpstr>
      <vt:lpstr>Режим оптимизации на практике</vt:lpstr>
      <vt:lpstr>Режим оптимизации на практике</vt:lpstr>
      <vt:lpstr>Режим оптимизации на практике</vt:lpstr>
      <vt:lpstr>В 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Электронные очереди</dc:title>
  <dc:creator>Efremov, Dmitry</dc:creator>
  <cp:lastModifiedBy>Efremov, Dmitry</cp:lastModifiedBy>
  <cp:revision>19</cp:revision>
  <dcterms:created xsi:type="dcterms:W3CDTF">2019-04-12T16:44:09Z</dcterms:created>
  <dcterms:modified xsi:type="dcterms:W3CDTF">2019-04-16T11:06:05Z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bc0f418-96a4-4caf-9d7c-ccc5ec7f9d91_Enabled">
    <vt:lpwstr>True</vt:lpwstr>
  </property>
  <property fmtid="{D5CDD505-2E9C-101B-9397-08002B2CF9AE}" pid="3" name="MSIP_Label_1bc0f418-96a4-4caf-9d7c-ccc5ec7f9d91_SiteId">
    <vt:lpwstr>e0793d39-0939-496d-b129-198edd916feb</vt:lpwstr>
  </property>
  <property fmtid="{D5CDD505-2E9C-101B-9397-08002B2CF9AE}" pid="4" name="MSIP_Label_1bc0f418-96a4-4caf-9d7c-ccc5ec7f9d91_Owner">
    <vt:lpwstr>dmitry.efremov@accenture.com</vt:lpwstr>
  </property>
  <property fmtid="{D5CDD505-2E9C-101B-9397-08002B2CF9AE}" pid="5" name="MSIP_Label_1bc0f418-96a4-4caf-9d7c-ccc5ec7f9d91_SetDate">
    <vt:lpwstr>2019-04-16T10:00:58.8311404Z</vt:lpwstr>
  </property>
  <property fmtid="{D5CDD505-2E9C-101B-9397-08002B2CF9AE}" pid="6" name="MSIP_Label_1bc0f418-96a4-4caf-9d7c-ccc5ec7f9d91_Name">
    <vt:lpwstr>Unrestricted</vt:lpwstr>
  </property>
  <property fmtid="{D5CDD505-2E9C-101B-9397-08002B2CF9AE}" pid="7" name="MSIP_Label_1bc0f418-96a4-4caf-9d7c-ccc5ec7f9d91_Application">
    <vt:lpwstr>Microsoft Azure Information Protection</vt:lpwstr>
  </property>
  <property fmtid="{D5CDD505-2E9C-101B-9397-08002B2CF9AE}" pid="8" name="MSIP_Label_1bc0f418-96a4-4caf-9d7c-ccc5ec7f9d91_Extended_MSFT_Method">
    <vt:lpwstr>Manual</vt:lpwstr>
  </property>
  <property fmtid="{D5CDD505-2E9C-101B-9397-08002B2CF9AE}" pid="9" name="Sensitivity">
    <vt:lpwstr>Unrestricted</vt:lpwstr>
  </property>
</Properties>
</file>